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Default Extension="pdf" ContentType="application/pd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18" charset="0"/>
        <a:ea typeface="ＭＳ Ｐゴシック" pitchFamily="18" charset="-128"/>
        <a:cs typeface="ＭＳ Ｐゴシック" pitchFamily="18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8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87F62-7A35-A946-B62A-3B2D263E57FF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ABCBD-09DD-9E4E-A792-FAD28CB5B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E14B-7D64-A748-90CA-1F4852C1CF19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3DB2-9ACA-BC48-A588-53CF102D0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C1206-96A5-2049-A0C2-6988FE462727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15FD4-699E-C548-96E7-C7BFEB002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3D3B7-4987-2745-9981-9F04E3BCEC97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B9432-6B25-2847-83AB-6F6C3B51A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0683C-957F-9543-A376-1636211A4A12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4EE6-7853-0140-9D86-CEA6340B3C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1C96A-8145-DC4B-8562-17BBE5EA3771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C425-2A00-0F47-9DC9-285ED525F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044C0-0FA5-5B41-A15B-139A59AC785E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37783-9E73-924D-9411-E989F73AB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B1BE-7259-A344-BABA-2034D2248F7F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D322D-1033-5C4D-924B-D1B1AAE00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C9313-4FA2-4D46-94BD-2F47F64E887E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95499-7F90-0840-9C8E-F71056A63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B545E-BC8C-2146-AF87-92E6C5EDC978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F768D-EE96-7149-9CDC-05D21375D3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1F68E-39DD-0949-B39A-F364A6475A9E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9D141-9DBA-FB4C-9FF1-0E36FF6EE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76EBABA-CC23-3148-AAF0-8B5DD1A68522}" type="datetime1">
              <a:rPr lang="en-US"/>
              <a:pPr>
                <a:defRPr/>
              </a:pPr>
              <a:t>10/6/09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356700-5470-3C48-9171-00161125A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18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18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18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18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18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df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>
                <a:alphaModFix amt="25000"/>
              </a:blip>
              <a:srcRect/>
              <a:stretch>
                <a:fillRect/>
              </a:stretch>
            </p:blipFill>
          </mc:Choice>
          <mc:Fallback>
            <p:blipFill>
              <a:blip r:embed="rId3">
                <a:alphaModFix amt="25000"/>
              </a:blip>
              <a:srcRect/>
              <a:stretch>
                <a:fillRect/>
              </a:stretch>
            </p:blipFill>
          </mc:Fallback>
        </mc:AlternateContent>
        <p:spPr bwMode="auto">
          <a:xfrm>
            <a:off x="-3175" y="0"/>
            <a:ext cx="3036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>
                <a:alphaModFix amt="25000"/>
              </a:blip>
              <a:srcRect/>
              <a:stretch>
                <a:fillRect/>
              </a:stretch>
            </p:blipFill>
          </mc:Choice>
          <mc:Fallback>
            <p:blipFill>
              <a:blip r:embed="rId3">
                <a:alphaModFix amt="25000"/>
              </a:blip>
              <a:srcRect/>
              <a:stretch>
                <a:fillRect/>
              </a:stretch>
            </p:blipFill>
          </mc:Fallback>
        </mc:AlternateContent>
        <p:spPr bwMode="auto">
          <a:xfrm>
            <a:off x="3033713" y="0"/>
            <a:ext cx="3194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8" name="Group 10"/>
          <p:cNvGrpSpPr>
            <a:grpSpLocks/>
          </p:cNvGrpSpPr>
          <p:nvPr/>
        </p:nvGrpSpPr>
        <p:grpSpPr bwMode="auto">
          <a:xfrm>
            <a:off x="6348413" y="211138"/>
            <a:ext cx="2681287" cy="5849937"/>
            <a:chOff x="193524" y="198260"/>
            <a:chExt cx="2680422" cy="5850382"/>
          </a:xfrm>
        </p:grpSpPr>
        <p:sp>
          <p:nvSpPr>
            <p:cNvPr id="13328" name="TextBox 7"/>
            <p:cNvSpPr txBox="1">
              <a:spLocks noChangeArrowheads="1"/>
            </p:cNvSpPr>
            <p:nvPr/>
          </p:nvSpPr>
          <p:spPr bwMode="auto">
            <a:xfrm>
              <a:off x="245592" y="198260"/>
              <a:ext cx="2576286" cy="1569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400" b="1">
                  <a:solidFill>
                    <a:srgbClr val="660066"/>
                  </a:solidFill>
                  <a:latin typeface="Copperplate Gothic Bold" pitchFamily="18" charset="0"/>
                  <a:ea typeface="Copperplate Gothic Bold" pitchFamily="18" charset="0"/>
                  <a:cs typeface="Copperplate Gothic Bold" pitchFamily="18" charset="0"/>
                </a:rPr>
                <a:t>Design Principles</a:t>
              </a:r>
            </a:p>
            <a:p>
              <a:pPr algn="ctr"/>
              <a:r>
                <a:rPr lang="en-US" sz="2400" b="1">
                  <a:solidFill>
                    <a:srgbClr val="660066"/>
                  </a:solidFill>
                  <a:latin typeface="Copperplate Gothic Bold" pitchFamily="18" charset="0"/>
                  <a:ea typeface="Copperplate Gothic Bold" pitchFamily="18" charset="0"/>
                  <a:cs typeface="Copperplate Gothic Bold" pitchFamily="18" charset="0"/>
                </a:rPr>
                <a:t>3-Fold Brochure</a:t>
              </a:r>
            </a:p>
          </p:txBody>
        </p:sp>
        <p:pic>
          <p:nvPicPr>
            <p:cNvPr id="13329" name="Picture 8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rcRect/>
                <a:stretch>
                  <a:fillRect/>
                </a:stretch>
              </p:blipFill>
            </mc:Choice>
            <mc:Fallback>
              <p:blipFill>
                <a:blip r:embed="rId3"/>
                <a:srcRect/>
                <a:stretch>
                  <a:fillRect/>
                </a:stretch>
              </p:blipFill>
            </mc:Fallback>
          </mc:AlternateContent>
          <p:spPr bwMode="auto">
            <a:xfrm>
              <a:off x="193524" y="1905380"/>
              <a:ext cx="2680422" cy="3139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0" name="TextBox 9"/>
            <p:cNvSpPr txBox="1">
              <a:spLocks noChangeArrowheads="1"/>
            </p:cNvSpPr>
            <p:nvPr/>
          </p:nvSpPr>
          <p:spPr bwMode="auto">
            <a:xfrm>
              <a:off x="324212" y="5586977"/>
              <a:ext cx="241904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>
                  <a:solidFill>
                    <a:srgbClr val="660066"/>
                  </a:solidFill>
                  <a:latin typeface="Copperplate Gothic Bold" pitchFamily="18" charset="0"/>
                  <a:ea typeface="Copperplate Gothic Bold" pitchFamily="18" charset="0"/>
                  <a:cs typeface="Copperplate Gothic Bold" pitchFamily="18" charset="0"/>
                </a:rPr>
                <a:t>Shannon Ward</a:t>
              </a:r>
            </a:p>
            <a:p>
              <a:pPr algn="ctr"/>
              <a:r>
                <a:rPr lang="en-US" sz="1200" b="1">
                  <a:solidFill>
                    <a:srgbClr val="660066"/>
                  </a:solidFill>
                  <a:latin typeface="Copperplate Gothic Bold" pitchFamily="18" charset="0"/>
                  <a:ea typeface="Copperplate Gothic Bold" pitchFamily="18" charset="0"/>
                  <a:cs typeface="Copperplate Gothic Bold" pitchFamily="18" charset="0"/>
                </a:rPr>
                <a:t>October 1, 2009</a:t>
              </a:r>
            </a:p>
          </p:txBody>
        </p:sp>
      </p:grpSp>
      <p:sp>
        <p:nvSpPr>
          <p:cNvPr id="13319" name="TextBox 11"/>
          <p:cNvSpPr txBox="1">
            <a:spLocks noChangeArrowheads="1"/>
          </p:cNvSpPr>
          <p:nvPr/>
        </p:nvSpPr>
        <p:spPr bwMode="auto">
          <a:xfrm>
            <a:off x="-455613" y="211138"/>
            <a:ext cx="3841751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rgbClr val="660066"/>
                </a:solidFill>
                <a:latin typeface="Copperplate Gothic Bold" pitchFamily="18" charset="0"/>
                <a:ea typeface="Copperplate Gothic Bold" pitchFamily="18" charset="0"/>
                <a:cs typeface="Copperplate Gothic Bold" pitchFamily="18" charset="0"/>
              </a:rPr>
              <a:t>Repetition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163" y="857250"/>
            <a:ext cx="24796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latin typeface="Eurostile"/>
                <a:ea typeface="+mn-ea"/>
                <a:cs typeface="Eurostile"/>
              </a:rPr>
              <a:t>Keep </a:t>
            </a:r>
            <a:r>
              <a:rPr lang="en-US" b="1" i="1" dirty="0">
                <a:latin typeface="Eurostile"/>
                <a:ea typeface="+mn-ea"/>
                <a:cs typeface="Eurostile"/>
              </a:rPr>
              <a:t>it consistent: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dirty="0">
                <a:latin typeface="Eurostile"/>
                <a:ea typeface="+mn-ea"/>
                <a:cs typeface="Eurostile"/>
              </a:rPr>
              <a:t>Fonts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dirty="0">
                <a:latin typeface="Eurostile"/>
                <a:ea typeface="+mn-ea"/>
                <a:cs typeface="Eurostile"/>
              </a:rPr>
              <a:t>Typeface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dirty="0">
                <a:latin typeface="Eurostile"/>
                <a:ea typeface="+mn-ea"/>
                <a:cs typeface="Eurostile"/>
              </a:rPr>
              <a:t>Colors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dirty="0">
                <a:latin typeface="Eurostile"/>
                <a:ea typeface="+mn-ea"/>
                <a:cs typeface="Eurostile"/>
              </a:rPr>
              <a:t>Alignment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dirty="0">
                <a:latin typeface="Eurostile"/>
                <a:ea typeface="+mn-ea"/>
                <a:cs typeface="Eurostile"/>
              </a:rPr>
              <a:t>Pictures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dirty="0">
                <a:latin typeface="Eurostile"/>
                <a:ea typeface="+mn-ea"/>
                <a:cs typeface="Eurostile"/>
              </a:rPr>
              <a:t>Bullets and Numbering</a:t>
            </a:r>
          </a:p>
        </p:txBody>
      </p:sp>
      <p:sp>
        <p:nvSpPr>
          <p:cNvPr id="13321" name="TextBox 13"/>
          <p:cNvSpPr txBox="1">
            <a:spLocks noChangeArrowheads="1"/>
          </p:cNvSpPr>
          <p:nvPr/>
        </p:nvSpPr>
        <p:spPr bwMode="auto">
          <a:xfrm>
            <a:off x="157163" y="3489325"/>
            <a:ext cx="2479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Eurostile" pitchFamily="18" charset="0"/>
                <a:ea typeface="Eurostile" pitchFamily="18" charset="0"/>
                <a:cs typeface="Eurostile" pitchFamily="18" charset="0"/>
              </a:rPr>
              <a:t>Purpose is to unify and add visual interest.</a:t>
            </a:r>
          </a:p>
        </p:txBody>
      </p:sp>
      <p:sp>
        <p:nvSpPr>
          <p:cNvPr id="13322" name="TextBox 14"/>
          <p:cNvSpPr txBox="1">
            <a:spLocks noChangeArrowheads="1"/>
          </p:cNvSpPr>
          <p:nvPr/>
        </p:nvSpPr>
        <p:spPr bwMode="auto">
          <a:xfrm>
            <a:off x="3033713" y="211138"/>
            <a:ext cx="3194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rgbClr val="660066"/>
                </a:solidFill>
                <a:latin typeface="Copperplate Gothic Bold" pitchFamily="18" charset="0"/>
                <a:ea typeface="Copperplate Gothic Bold" pitchFamily="18" charset="0"/>
                <a:cs typeface="Copperplate Gothic Bold" pitchFamily="18" charset="0"/>
              </a:rPr>
              <a:t>Contrast</a:t>
            </a:r>
          </a:p>
        </p:txBody>
      </p:sp>
      <p:sp>
        <p:nvSpPr>
          <p:cNvPr id="13323" name="TextBox 15"/>
          <p:cNvSpPr txBox="1">
            <a:spLocks noChangeArrowheads="1"/>
          </p:cNvSpPr>
          <p:nvPr/>
        </p:nvSpPr>
        <p:spPr bwMode="auto">
          <a:xfrm>
            <a:off x="3168650" y="857250"/>
            <a:ext cx="27940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Eurostile" pitchFamily="18" charset="0"/>
                <a:ea typeface="Eurostile" pitchFamily="18" charset="0"/>
                <a:cs typeface="Eurostile" pitchFamily="18" charset="0"/>
              </a:rPr>
              <a:t>Most effective way to use contrast is for it to be very strong.  </a:t>
            </a:r>
            <a:r>
              <a:rPr lang="en-US" b="1">
                <a:latin typeface="Eurostile" pitchFamily="18" charset="0"/>
                <a:ea typeface="Eurostile" pitchFamily="18" charset="0"/>
                <a:cs typeface="Eurostile" pitchFamily="18" charset="0"/>
              </a:rPr>
              <a:t>Don’t be a wimp!</a:t>
            </a:r>
          </a:p>
        </p:txBody>
      </p:sp>
      <p:sp>
        <p:nvSpPr>
          <p:cNvPr id="2" name="TextBox 16"/>
          <p:cNvSpPr txBox="1">
            <a:spLocks noChangeArrowheads="1"/>
          </p:cNvSpPr>
          <p:nvPr/>
        </p:nvSpPr>
        <p:spPr bwMode="auto">
          <a:xfrm>
            <a:off x="3457575" y="2238375"/>
            <a:ext cx="230822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b="1" dirty="0">
                <a:latin typeface="Eurostile"/>
                <a:ea typeface="ＭＳ Ｐゴシック" pitchFamily="-112" charset="-128"/>
                <a:cs typeface="Eurostile"/>
              </a:rPr>
              <a:t>Things to consider:</a:t>
            </a:r>
          </a:p>
          <a:p>
            <a:pPr algn="ctr">
              <a:defRPr/>
            </a:pPr>
            <a:r>
              <a:rPr lang="en-US" sz="1400" dirty="0"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rPr>
              <a:t>Size</a:t>
            </a:r>
          </a:p>
          <a:p>
            <a:pPr algn="ctr">
              <a:defRPr/>
            </a:pPr>
            <a:r>
              <a:rPr lang="en-US" dirty="0">
                <a:latin typeface="Blackoak Std"/>
                <a:ea typeface="ＭＳ Ｐゴシック" pitchFamily="-112" charset="-128"/>
                <a:cs typeface="Blackoak Std"/>
              </a:rPr>
              <a:t>Weight</a:t>
            </a:r>
          </a:p>
          <a:p>
            <a:pPr algn="ctr">
              <a:defRPr/>
            </a:pPr>
            <a:r>
              <a:rPr lang="en-US" sz="1600" dirty="0">
                <a:latin typeface="Charlemagne Std Bold"/>
                <a:ea typeface="ＭＳ Ｐゴシック" pitchFamily="-112" charset="-128"/>
                <a:cs typeface="Charlemagne Std Bold"/>
              </a:rPr>
              <a:t>Structure</a:t>
            </a:r>
          </a:p>
          <a:p>
            <a:pPr algn="ctr">
              <a:defRPr/>
            </a:pPr>
            <a:r>
              <a:rPr lang="en-US" dirty="0"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rPr>
              <a:t>Form</a:t>
            </a:r>
          </a:p>
          <a:p>
            <a:pPr algn="ctr">
              <a:defRPr/>
            </a:pPr>
            <a:r>
              <a:rPr lang="en-US" i="1" dirty="0">
                <a:latin typeface="Apple Casual"/>
                <a:ea typeface="ＭＳ Ｐゴシック" pitchFamily="-112" charset="-128"/>
                <a:cs typeface="Apple Casual"/>
              </a:rPr>
              <a:t>Direction</a:t>
            </a:r>
          </a:p>
          <a:p>
            <a:pPr algn="ctr"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Engravers MT"/>
                <a:ea typeface="ＭＳ Ｐゴシック" pitchFamily="-112" charset="-128"/>
                <a:cs typeface="Engravers MT"/>
              </a:rPr>
              <a:t>Color</a:t>
            </a: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168650" y="6061075"/>
            <a:ext cx="27940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050" dirty="0">
                <a:latin typeface="Eurostile"/>
                <a:ea typeface="ＭＳ Ｐゴシック" pitchFamily="-112" charset="-128"/>
                <a:cs typeface="Eurostile"/>
              </a:rPr>
              <a:t>“Robin’s Principle of Contrast sates, ‘If the two items are not exactly the same, then make them different.  Really different.’”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76200" y="855663"/>
            <a:ext cx="5886450" cy="158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7163" y="6061075"/>
            <a:ext cx="263683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1050" dirty="0">
                <a:latin typeface="Eurostile"/>
                <a:ea typeface="ＭＳ Ｐゴシック" pitchFamily="-112" charset="-128"/>
                <a:cs typeface="Eurostile"/>
              </a:rPr>
              <a:t>Robin William’s Principle of Repetition is to repeat an aspect of the design throughout the entire piece.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>
                <a:alphaModFix amt="25000"/>
              </a:blip>
              <a:srcRect/>
              <a:stretch>
                <a:fillRect/>
              </a:stretch>
            </p:blipFill>
          </mc:Choice>
          <mc:Fallback>
            <p:blipFill>
              <a:blip r:embed="rId3">
                <a:alphaModFix amt="25000"/>
              </a:blip>
              <a:srcRect/>
              <a:stretch>
                <a:fillRect/>
              </a:stretch>
            </p:blipFill>
          </mc:Fallback>
        </mc:AlternateContent>
        <p:spPr bwMode="auto">
          <a:xfrm>
            <a:off x="6227763" y="152400"/>
            <a:ext cx="2943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6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>
                <a:alphaModFix amt="25000"/>
              </a:blip>
              <a:srcRect/>
              <a:stretch>
                <a:fillRect/>
              </a:stretch>
            </p:blipFill>
          </mc:Choice>
          <mc:Fallback>
            <p:blipFill>
              <a:blip r:embed="rId3">
                <a:alphaModFix amt="25000"/>
              </a:blip>
              <a:srcRect/>
              <a:stretch>
                <a:fillRect/>
              </a:stretch>
            </p:blipFill>
          </mc:Fallback>
        </mc:AlternateContent>
        <p:spPr bwMode="auto">
          <a:xfrm>
            <a:off x="3033713" y="0"/>
            <a:ext cx="3194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>
                <a:alphaModFix amt="25000"/>
              </a:blip>
              <a:srcRect/>
              <a:stretch>
                <a:fillRect/>
              </a:stretch>
            </p:blipFill>
          </mc:Choice>
          <mc:Fallback>
            <p:blipFill>
              <a:blip r:embed="rId3">
                <a:alphaModFix amt="25000"/>
              </a:blip>
              <a:srcRect/>
              <a:stretch>
                <a:fillRect/>
              </a:stretch>
            </p:blipFill>
          </mc:Fallback>
        </mc:AlternateContent>
        <p:spPr bwMode="auto">
          <a:xfrm>
            <a:off x="119063" y="117475"/>
            <a:ext cx="2879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5"/>
          <p:cNvSpPr txBox="1">
            <a:spLocks noChangeArrowheads="1"/>
          </p:cNvSpPr>
          <p:nvPr/>
        </p:nvSpPr>
        <p:spPr bwMode="auto">
          <a:xfrm>
            <a:off x="184150" y="277813"/>
            <a:ext cx="2646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rgbClr val="660066"/>
                </a:solidFill>
                <a:latin typeface="Copperplate Gothic Bold" pitchFamily="18" charset="0"/>
                <a:ea typeface="Copperplate Gothic Bold" pitchFamily="18" charset="0"/>
                <a:cs typeface="Copperplate Gothic Bold" pitchFamily="18" charset="0"/>
              </a:rPr>
              <a:t>Alignment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184150" y="900113"/>
            <a:ext cx="1270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b="1">
                <a:latin typeface="Eurostile" pitchFamily="18" charset="0"/>
                <a:ea typeface="Eurostile" pitchFamily="18" charset="0"/>
                <a:cs typeface="Eurostile" pitchFamily="18" charset="0"/>
              </a:rPr>
              <a:t>Flush Left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3482975" y="277813"/>
            <a:ext cx="2081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660066"/>
                </a:solidFill>
                <a:latin typeface="Copperplate Gothic Bold" pitchFamily="18" charset="0"/>
                <a:ea typeface="Copperplate Gothic Bold" pitchFamily="18" charset="0"/>
                <a:cs typeface="Copperplate Gothic Bold" pitchFamily="18" charset="0"/>
              </a:rPr>
              <a:t>Proximity</a:t>
            </a:r>
          </a:p>
        </p:txBody>
      </p:sp>
      <p:sp>
        <p:nvSpPr>
          <p:cNvPr id="14346" name="TextBox 9"/>
          <p:cNvSpPr txBox="1">
            <a:spLocks noChangeArrowheads="1"/>
          </p:cNvSpPr>
          <p:nvPr/>
        </p:nvSpPr>
        <p:spPr bwMode="auto">
          <a:xfrm>
            <a:off x="3482975" y="900113"/>
            <a:ext cx="224948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b="1" i="1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Proximity is about:</a:t>
            </a:r>
          </a:p>
          <a:p>
            <a:pPr marL="60325" indent="-60325">
              <a:buFont typeface="Arial" pitchFamily="18" charset="0"/>
              <a:buChar char="•"/>
            </a:pP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Grouping related items</a:t>
            </a:r>
          </a:p>
          <a:p>
            <a:pPr marL="60325" indent="-60325">
              <a:buFont typeface="Arial" pitchFamily="18" charset="0"/>
              <a:buChar char="•"/>
            </a:pP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Showing a </a:t>
            </a:r>
            <a:r>
              <a:rPr lang="en-US" dirty="0" smtClean="0">
                <a:latin typeface="Eurostile" pitchFamily="18" charset="0"/>
                <a:ea typeface="Eurostile" pitchFamily="18" charset="0"/>
                <a:cs typeface="Eurostile" pitchFamily="18" charset="0"/>
              </a:rPr>
              <a:t>relationship</a:t>
            </a: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 </a:t>
            </a:r>
            <a:r>
              <a:rPr lang="en-US" dirty="0" smtClean="0">
                <a:latin typeface="Eurostile" pitchFamily="18" charset="0"/>
                <a:ea typeface="Eurostile" pitchFamily="18" charset="0"/>
                <a:cs typeface="Eurostile" pitchFamily="18" charset="0"/>
              </a:rPr>
              <a:t>to </a:t>
            </a: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the items</a:t>
            </a:r>
            <a:endParaRPr lang="en-US" dirty="0" smtClean="0">
              <a:latin typeface="Eurostile" pitchFamily="18" charset="0"/>
              <a:ea typeface="Eurostile" pitchFamily="18" charset="0"/>
              <a:cs typeface="Eurostile" pitchFamily="18" charset="0"/>
            </a:endParaRPr>
          </a:p>
          <a:p>
            <a:endParaRPr lang="en-US" dirty="0" smtClean="0">
              <a:latin typeface="Eurostile" pitchFamily="18" charset="0"/>
              <a:ea typeface="Eurostile" pitchFamily="18" charset="0"/>
              <a:cs typeface="Eurostile" pitchFamily="18" charset="0"/>
            </a:endParaRPr>
          </a:p>
          <a:p>
            <a:pPr>
              <a:buFont typeface="Arial" pitchFamily="18" charset="0"/>
              <a:buChar char="•"/>
            </a:pPr>
            <a:endParaRPr lang="en-US" dirty="0">
              <a:latin typeface="Eurostile" pitchFamily="18" charset="0"/>
              <a:ea typeface="Eurostile" pitchFamily="18" charset="0"/>
              <a:cs typeface="Eurostile" pitchFamily="18" charset="0"/>
            </a:endParaRPr>
          </a:p>
          <a:p>
            <a:pPr marL="60325" indent="-60325">
              <a:buFont typeface="Arial" pitchFamily="18" charset="0"/>
              <a:buChar char="•"/>
            </a:pP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Unrelated items need to be separated.</a:t>
            </a:r>
          </a:p>
        </p:txBody>
      </p:sp>
      <p:sp>
        <p:nvSpPr>
          <p:cNvPr id="14347" name="TextBox 10"/>
          <p:cNvSpPr txBox="1">
            <a:spLocks noChangeArrowheads="1"/>
          </p:cNvSpPr>
          <p:nvPr/>
        </p:nvSpPr>
        <p:spPr bwMode="auto">
          <a:xfrm>
            <a:off x="3205163" y="4121150"/>
            <a:ext cx="1182687" cy="1784350"/>
          </a:xfrm>
          <a:prstGeom prst="rect">
            <a:avLst/>
          </a:prstGeom>
          <a:solidFill>
            <a:srgbClr val="FFFF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i="1" dirty="0">
                <a:solidFill>
                  <a:srgbClr val="660066"/>
                </a:solidFill>
                <a:latin typeface="Monaco" pitchFamily="18" charset="0"/>
                <a:ea typeface="Monaco" pitchFamily="18" charset="0"/>
                <a:cs typeface="Monaco" pitchFamily="18" charset="0"/>
              </a:rPr>
              <a:t>My Flowers</a:t>
            </a:r>
          </a:p>
          <a:p>
            <a:endParaRPr lang="en-US" dirty="0">
              <a:latin typeface="Monaco" pitchFamily="18" charset="0"/>
              <a:ea typeface="Monaco" pitchFamily="18" charset="0"/>
              <a:cs typeface="Monaco" pitchFamily="18" charset="0"/>
            </a:endParaRPr>
          </a:p>
          <a:p>
            <a:r>
              <a:rPr lang="en-US" sz="1400" dirty="0">
                <a:solidFill>
                  <a:srgbClr val="660066"/>
                </a:solidFill>
                <a:latin typeface="Monaco" pitchFamily="18" charset="0"/>
                <a:ea typeface="Monaco" pitchFamily="18" charset="0"/>
                <a:cs typeface="Monaco" pitchFamily="18" charset="0"/>
              </a:rPr>
              <a:t>Marigold Pansy</a:t>
            </a:r>
          </a:p>
          <a:p>
            <a:r>
              <a:rPr lang="en-US" sz="1400" dirty="0">
                <a:solidFill>
                  <a:srgbClr val="660066"/>
                </a:solidFill>
                <a:latin typeface="Monaco" pitchFamily="18" charset="0"/>
                <a:ea typeface="Monaco" pitchFamily="18" charset="0"/>
                <a:cs typeface="Monaco" pitchFamily="18" charset="0"/>
              </a:rPr>
              <a:t>Carnation Primrose</a:t>
            </a:r>
          </a:p>
        </p:txBody>
      </p:sp>
      <p:sp>
        <p:nvSpPr>
          <p:cNvPr id="14348" name="TextBox 11"/>
          <p:cNvSpPr txBox="1">
            <a:spLocks noChangeArrowheads="1"/>
          </p:cNvSpPr>
          <p:nvPr/>
        </p:nvSpPr>
        <p:spPr bwMode="auto">
          <a:xfrm>
            <a:off x="6894513" y="277813"/>
            <a:ext cx="1704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rgbClr val="660066"/>
                </a:solidFill>
                <a:latin typeface="Copperplate Gothic Bold" pitchFamily="18" charset="0"/>
                <a:ea typeface="Copperplate Gothic Bold" pitchFamily="18" charset="0"/>
                <a:cs typeface="Copperplate Gothic Bold" pitchFamily="18" charset="0"/>
              </a:rPr>
              <a:t>Fonts</a:t>
            </a:r>
          </a:p>
        </p:txBody>
      </p:sp>
      <p:sp>
        <p:nvSpPr>
          <p:cNvPr id="14349" name="TextBox 12"/>
          <p:cNvSpPr txBox="1">
            <a:spLocks noChangeArrowheads="1"/>
          </p:cNvSpPr>
          <p:nvPr/>
        </p:nvSpPr>
        <p:spPr bwMode="auto">
          <a:xfrm>
            <a:off x="7594600" y="962025"/>
            <a:ext cx="15494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b="1" i="1">
                <a:latin typeface="Eurostile" pitchFamily="18" charset="0"/>
                <a:ea typeface="Eurostile" pitchFamily="18" charset="0"/>
                <a:cs typeface="Eurostile" pitchFamily="18" charset="0"/>
              </a:rPr>
              <a:t>Font Families</a:t>
            </a:r>
            <a:r>
              <a:rPr lang="en-US" b="1" i="1">
                <a:latin typeface="Calibri" pitchFamily="18" charset="0"/>
              </a:rPr>
              <a:t>:</a:t>
            </a:r>
          </a:p>
          <a:p>
            <a:pPr>
              <a:buFont typeface="Arial" pitchFamily="18" charset="0"/>
              <a:buChar char="•"/>
            </a:pPr>
            <a:r>
              <a:rPr lang="en-US" b="1">
                <a:latin typeface="Modern No. 20" pitchFamily="18" charset="0"/>
                <a:ea typeface="Modern No. 20" pitchFamily="18" charset="0"/>
                <a:cs typeface="Modern No. 20" pitchFamily="18" charset="0"/>
              </a:rPr>
              <a:t>Slab Serif</a:t>
            </a:r>
          </a:p>
          <a:p>
            <a:pPr>
              <a:buFont typeface="Arial" pitchFamily="18" charset="0"/>
              <a:buChar char="•"/>
            </a:pPr>
            <a:r>
              <a:rPr lang="en-US">
                <a:latin typeface="Microsoft Sans Serif" pitchFamily="18" charset="0"/>
                <a:ea typeface="Microsoft Sans Serif" pitchFamily="18" charset="0"/>
                <a:cs typeface="Microsoft Sans Serif" pitchFamily="18" charset="0"/>
              </a:rPr>
              <a:t>Sans Serif</a:t>
            </a:r>
          </a:p>
          <a:p>
            <a:pPr>
              <a:buFont typeface="Arial" pitchFamily="18" charset="0"/>
              <a:buChar char="•"/>
            </a:pPr>
            <a:r>
              <a:rPr lang="en-US">
                <a:latin typeface="Baskerville Old Face" pitchFamily="18" charset="0"/>
                <a:ea typeface="Baskerville Old Face" pitchFamily="18" charset="0"/>
                <a:cs typeface="Baskerville Old Face" pitchFamily="18" charset="0"/>
              </a:rPr>
              <a:t>Oldstyle</a:t>
            </a:r>
          </a:p>
          <a:p>
            <a:pPr>
              <a:buFont typeface="Arial" pitchFamily="18" charset="0"/>
              <a:buChar char="•"/>
            </a:pPr>
            <a:r>
              <a:rPr lang="en-US">
                <a:latin typeface="Bernard MT Condensed" pitchFamily="18" charset="0"/>
                <a:ea typeface="Bernard MT Condensed" pitchFamily="18" charset="0"/>
                <a:cs typeface="Bernard MT Condensed" pitchFamily="18" charset="0"/>
              </a:rPr>
              <a:t>Modern</a:t>
            </a:r>
          </a:p>
          <a:p>
            <a:pPr>
              <a:buFont typeface="Arial" pitchFamily="18" charset="0"/>
              <a:buChar char="•"/>
            </a:pPr>
            <a:r>
              <a:rPr lang="en-US">
                <a:latin typeface="Brush Script Std" pitchFamily="18" charset="0"/>
                <a:ea typeface="Brush Script Std" pitchFamily="18" charset="0"/>
                <a:cs typeface="Brush Script Std" pitchFamily="18" charset="0"/>
              </a:rPr>
              <a:t>Script</a:t>
            </a:r>
          </a:p>
          <a:p>
            <a:pPr>
              <a:buFont typeface="Arial" pitchFamily="18" charset="0"/>
              <a:buChar char="•"/>
            </a:pPr>
            <a:r>
              <a:rPr lang="en-US">
                <a:latin typeface="Curlz MT" pitchFamily="18" charset="0"/>
                <a:ea typeface="Curlz MT" pitchFamily="18" charset="0"/>
                <a:cs typeface="Curlz MT" pitchFamily="18" charset="0"/>
              </a:rPr>
              <a:t>Decorative</a:t>
            </a:r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530975" y="5905500"/>
            <a:ext cx="24193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050" b="1" i="1" dirty="0">
                <a:latin typeface="Eurostile"/>
                <a:ea typeface="ＭＳ Ｐゴシック" pitchFamily="-112" charset="-128"/>
                <a:cs typeface="Eurostile"/>
              </a:rPr>
              <a:t>Font rule:</a:t>
            </a:r>
          </a:p>
          <a:p>
            <a:pPr>
              <a:defRPr/>
            </a:pPr>
            <a:r>
              <a:rPr lang="en-US" sz="1050" dirty="0">
                <a:latin typeface="Eurostile"/>
                <a:ea typeface="ＭＳ Ｐゴシック" pitchFamily="-112" charset="-128"/>
                <a:cs typeface="Eurostile"/>
              </a:rPr>
              <a:t>Only use a maximum of two font types per page (i.e. one serif and one sans serif).</a:t>
            </a:r>
          </a:p>
          <a:p>
            <a:pPr>
              <a:defRPr/>
            </a:pPr>
            <a:endParaRPr lang="en-US" dirty="0">
              <a:latin typeface="Calibri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4557183" y="4039434"/>
            <a:ext cx="1373187" cy="1970087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b="1" i="1" dirty="0">
                <a:solidFill>
                  <a:srgbClr val="660066"/>
                </a:solidFill>
                <a:latin typeface="Monaco"/>
                <a:ea typeface="ＭＳ Ｐゴシック" pitchFamily="-112" charset="-128"/>
                <a:cs typeface="Monaco"/>
              </a:rPr>
              <a:t>My Flowers</a:t>
            </a:r>
          </a:p>
          <a:p>
            <a:pPr>
              <a:defRPr/>
            </a:pPr>
            <a:endParaRPr lang="en-US" b="1" dirty="0">
              <a:solidFill>
                <a:srgbClr val="660066"/>
              </a:solidFill>
              <a:latin typeface="Monaco"/>
              <a:ea typeface="ＭＳ Ｐゴシック" pitchFamily="-112" charset="-128"/>
              <a:cs typeface="Monaco"/>
            </a:endParaRPr>
          </a:p>
          <a:p>
            <a:pPr>
              <a:defRPr/>
            </a:pPr>
            <a:r>
              <a:rPr lang="en-US" sz="1400" dirty="0">
                <a:solidFill>
                  <a:srgbClr val="660066"/>
                </a:solidFill>
                <a:latin typeface="Monaco"/>
                <a:ea typeface="ＭＳ Ｐゴシック" pitchFamily="-112" charset="-128"/>
                <a:cs typeface="Monaco"/>
              </a:rPr>
              <a:t>Marigold</a:t>
            </a:r>
          </a:p>
          <a:p>
            <a:pPr>
              <a:defRPr/>
            </a:pPr>
            <a:r>
              <a:rPr lang="en-US" sz="1400" dirty="0">
                <a:solidFill>
                  <a:srgbClr val="660066"/>
                </a:solidFill>
                <a:latin typeface="Monaco"/>
                <a:ea typeface="ＭＳ Ｐゴシック" pitchFamily="-112" charset="-128"/>
                <a:cs typeface="Monaco"/>
              </a:rPr>
              <a:t>Pansy</a:t>
            </a:r>
          </a:p>
          <a:p>
            <a:pPr>
              <a:defRPr/>
            </a:pPr>
            <a:endParaRPr lang="en-US" sz="1400" dirty="0">
              <a:solidFill>
                <a:srgbClr val="660066"/>
              </a:solidFill>
              <a:latin typeface="Monaco"/>
              <a:ea typeface="ＭＳ Ｐゴシック" pitchFamily="-112" charset="-128"/>
              <a:cs typeface="Monaco"/>
            </a:endParaRPr>
          </a:p>
          <a:p>
            <a:pPr indent="230188">
              <a:defRPr/>
            </a:pPr>
            <a:r>
              <a:rPr lang="en-US" sz="1300" dirty="0">
                <a:solidFill>
                  <a:srgbClr val="660066"/>
                </a:solidFill>
                <a:latin typeface="Monaco"/>
                <a:ea typeface="ＭＳ Ｐゴシック" pitchFamily="-112" charset="-128"/>
                <a:cs typeface="Monaco"/>
              </a:rPr>
              <a:t>Carnation</a:t>
            </a:r>
          </a:p>
          <a:p>
            <a:pPr indent="230188">
              <a:defRPr/>
            </a:pPr>
            <a:r>
              <a:rPr lang="en-US" sz="1300" dirty="0">
                <a:solidFill>
                  <a:srgbClr val="660066"/>
                </a:solidFill>
                <a:latin typeface="Monaco"/>
                <a:ea typeface="ＭＳ Ｐゴシック" pitchFamily="-112" charset="-128"/>
                <a:cs typeface="Monaco"/>
              </a:rPr>
              <a:t>Primrose</a:t>
            </a:r>
          </a:p>
        </p:txBody>
      </p:sp>
      <p:sp>
        <p:nvSpPr>
          <p:cNvPr id="14352" name="TextBox 15"/>
          <p:cNvSpPr txBox="1">
            <a:spLocks noChangeArrowheads="1"/>
          </p:cNvSpPr>
          <p:nvPr/>
        </p:nvSpPr>
        <p:spPr bwMode="auto">
          <a:xfrm>
            <a:off x="1597025" y="900113"/>
            <a:ext cx="1414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>
                <a:latin typeface="Eurostile" pitchFamily="18" charset="0"/>
                <a:ea typeface="Eurostile" pitchFamily="18" charset="0"/>
                <a:cs typeface="Eurostile" pitchFamily="18" charset="0"/>
              </a:rPr>
              <a:t>Flush Right</a:t>
            </a:r>
          </a:p>
        </p:txBody>
      </p:sp>
      <p:sp>
        <p:nvSpPr>
          <p:cNvPr id="14353" name="TextBox 16"/>
          <p:cNvSpPr txBox="1">
            <a:spLocks noChangeArrowheads="1"/>
          </p:cNvSpPr>
          <p:nvPr/>
        </p:nvSpPr>
        <p:spPr bwMode="auto">
          <a:xfrm>
            <a:off x="53975" y="1785938"/>
            <a:ext cx="1400175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Within alignment the four important elements are </a:t>
            </a:r>
            <a:r>
              <a:rPr lang="en-US" i="1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visual connections</a:t>
            </a: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, </a:t>
            </a:r>
            <a:r>
              <a:rPr lang="en-US" i="1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unity</a:t>
            </a: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, over-use of </a:t>
            </a:r>
            <a:r>
              <a:rPr lang="en-US" i="1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center </a:t>
            </a: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and </a:t>
            </a:r>
            <a:r>
              <a:rPr lang="en-US" i="1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justify</a:t>
            </a:r>
            <a:r>
              <a:rPr lang="en-US" dirty="0">
                <a:latin typeface="Eurostile" pitchFamily="18" charset="0"/>
                <a:ea typeface="Eurostile" pitchFamily="18" charset="0"/>
                <a:cs typeface="Eurostile" pitchFamily="18" charset="0"/>
              </a:rPr>
              <a:t>.</a:t>
            </a:r>
          </a:p>
        </p:txBody>
      </p:sp>
      <p:pic>
        <p:nvPicPr>
          <p:cNvPr id="1435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7025" y="1785938"/>
            <a:ext cx="1293813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84150" y="5905500"/>
            <a:ext cx="2706688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1050" dirty="0">
                <a:latin typeface="Eurostile"/>
                <a:ea typeface="ＭＳ Ｐゴシック" pitchFamily="-112" charset="-128"/>
                <a:cs typeface="Eurostile"/>
              </a:rPr>
              <a:t>“Robin’s Principle of Alignment states, ‘Nothing should be placed on the page arbitrarily.  Every item should have a visual connection with something else on the page.’”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53975" y="898525"/>
            <a:ext cx="9090025" cy="158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151188" y="6227763"/>
            <a:ext cx="304958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latin typeface="Eurostile"/>
                <a:ea typeface="ＭＳ Ｐゴシック" pitchFamily="-112" charset="-128"/>
                <a:cs typeface="Eurostile"/>
              </a:rPr>
              <a:t>“Robin’s Principle of Proximity states that you ‘group related items together.’”</a:t>
            </a:r>
          </a:p>
        </p:txBody>
      </p:sp>
      <p:pic>
        <p:nvPicPr>
          <p:cNvPr id="14358" name="Picture 2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7013" y="3546475"/>
            <a:ext cx="22034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Straight Connector 36"/>
          <p:cNvCxnSpPr/>
          <p:nvPr/>
        </p:nvCxnSpPr>
        <p:spPr>
          <a:xfrm rot="5400000">
            <a:off x="6560092" y="2146299"/>
            <a:ext cx="2062588" cy="1588"/>
          </a:xfrm>
          <a:prstGeom prst="line">
            <a:avLst/>
          </a:prstGeom>
          <a:ln w="38100" cmpd="sng">
            <a:gradFill flip="none" rotWithShape="1">
              <a:gsLst>
                <a:gs pos="0">
                  <a:schemeClr val="accent4"/>
                </a:gs>
                <a:gs pos="100000">
                  <a:srgbClr val="FFFFFF"/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255</Words>
  <Application>Microsoft Macintosh PowerPoint</Application>
  <PresentationFormat>On-screen Show (4:3)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9" baseType="lpstr">
      <vt:lpstr>Arial</vt:lpstr>
      <vt:lpstr>ＭＳ Ｐゴシック</vt:lpstr>
      <vt:lpstr>Calibri</vt:lpstr>
      <vt:lpstr>Copperplate Gothic Bold</vt:lpstr>
      <vt:lpstr>Eurostile</vt:lpstr>
      <vt:lpstr>Blackoak Std</vt:lpstr>
      <vt:lpstr>Charlemagne Std Bold</vt:lpstr>
      <vt:lpstr>Apple Casual</vt:lpstr>
      <vt:lpstr>Engravers MT</vt:lpstr>
      <vt:lpstr>Monaco</vt:lpstr>
      <vt:lpstr>Modern No. 20</vt:lpstr>
      <vt:lpstr>Microsoft Sans Serif</vt:lpstr>
      <vt:lpstr>Baskerville Old Face</vt:lpstr>
      <vt:lpstr>Bernard MT Condensed</vt:lpstr>
      <vt:lpstr>Brush Script Std</vt:lpstr>
      <vt:lpstr>Curlz MT</vt:lpstr>
      <vt:lpstr>Office Theme</vt:lpstr>
      <vt:lpstr>Slide 1</vt:lpstr>
      <vt:lpstr>Slide 2</vt:lpstr>
    </vt:vector>
  </TitlesOfParts>
  <Company>UW Oshkosh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GCALab</dc:creator>
  <cp:lastModifiedBy>GCALab</cp:lastModifiedBy>
  <cp:revision>8</cp:revision>
  <cp:lastPrinted>2009-10-06T16:28:40Z</cp:lastPrinted>
  <dcterms:created xsi:type="dcterms:W3CDTF">2009-10-06T16:20:07Z</dcterms:created>
  <dcterms:modified xsi:type="dcterms:W3CDTF">2009-10-06T16:33:31Z</dcterms:modified>
</cp:coreProperties>
</file>